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1" r:id="rId4"/>
    <p:sldId id="268" r:id="rId5"/>
    <p:sldId id="269" r:id="rId6"/>
    <p:sldId id="260" r:id="rId7"/>
    <p:sldId id="262" r:id="rId8"/>
    <p:sldId id="263" r:id="rId9"/>
    <p:sldId id="265" r:id="rId10"/>
    <p:sldId id="266" r:id="rId11"/>
    <p:sldId id="267" r:id="rId12"/>
    <p:sldId id="270" r:id="rId13"/>
    <p:sldId id="271" r:id="rId14"/>
    <p:sldId id="291" r:id="rId15"/>
    <p:sldId id="292" r:id="rId16"/>
    <p:sldId id="285" r:id="rId17"/>
    <p:sldId id="289" r:id="rId18"/>
    <p:sldId id="286" r:id="rId19"/>
    <p:sldId id="287" r:id="rId20"/>
    <p:sldId id="288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90" r:id="rId34"/>
    <p:sldId id="256" r:id="rId35"/>
    <p:sldId id="272" r:id="rId36"/>
    <p:sldId id="258" r:id="rId37"/>
    <p:sldId id="25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5" d="100"/>
          <a:sy n="95" d="100"/>
        </p:scale>
        <p:origin x="90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5245C-8797-4BAE-8DB1-3E05A90FD931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35B4EC0-4F01-44FD-9379-01F283926E9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ЕДИНЫЕ ПОДХОДЫ </a:t>
          </a:r>
          <a:r>
            <a:rPr lang="ru-RU" sz="1800" dirty="0" smtClean="0"/>
            <a:t>к формированию содержания образования и воспитания</a:t>
          </a:r>
          <a:endParaRPr lang="ru-RU" sz="1800" dirty="0"/>
        </a:p>
      </dgm:t>
    </dgm:pt>
    <dgm:pt modelId="{64BC73EE-1F1F-4C42-9D3D-0786EFDAFBA9}" type="parTrans" cxnId="{47AD13AF-9582-4EEE-B5EF-B88F076BFD7A}">
      <dgm:prSet/>
      <dgm:spPr/>
      <dgm:t>
        <a:bodyPr/>
        <a:lstStyle/>
        <a:p>
          <a:endParaRPr lang="ru-RU"/>
        </a:p>
      </dgm:t>
    </dgm:pt>
    <dgm:pt modelId="{88F4A62E-EAEE-4CF8-BE47-63C25EBF5C81}" type="sibTrans" cxnId="{47AD13AF-9582-4EEE-B5EF-B88F076BFD7A}">
      <dgm:prSet/>
      <dgm:spPr/>
      <dgm:t>
        <a:bodyPr/>
        <a:lstStyle/>
        <a:p>
          <a:endParaRPr lang="ru-RU"/>
        </a:p>
      </dgm:t>
    </dgm:pt>
    <dgm:pt modelId="{DB57577F-559D-409F-B55D-2D6DC6CB8C09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FF0000"/>
              </a:solidFill>
            </a:rPr>
            <a:t>ЕДИНАЯ СИСТЕМА МОНИТОРИНГА </a:t>
          </a:r>
          <a:r>
            <a:rPr lang="ru-RU" sz="1600" dirty="0" smtClean="0"/>
            <a:t>эффективности деятельности образовательных организаций, органов управления образован</a:t>
          </a:r>
          <a:r>
            <a:rPr lang="ru-RU" sz="1800" dirty="0" smtClean="0"/>
            <a:t>ием</a:t>
          </a:r>
          <a:endParaRPr lang="ru-RU" sz="1800" dirty="0"/>
        </a:p>
      </dgm:t>
    </dgm:pt>
    <dgm:pt modelId="{7BD6E67C-F3EF-493C-9C68-8AB1CE3E4D1A}" type="parTrans" cxnId="{5DEB1C2C-3712-4AF8-A8B0-7CC14A54AAB8}">
      <dgm:prSet/>
      <dgm:spPr/>
      <dgm:t>
        <a:bodyPr/>
        <a:lstStyle/>
        <a:p>
          <a:endParaRPr lang="ru-RU"/>
        </a:p>
      </dgm:t>
    </dgm:pt>
    <dgm:pt modelId="{DB5BF8C4-0F1A-450D-B51F-D19517A7804D}" type="sibTrans" cxnId="{5DEB1C2C-3712-4AF8-A8B0-7CC14A54AAB8}">
      <dgm:prSet/>
      <dgm:spPr/>
      <dgm:t>
        <a:bodyPr/>
        <a:lstStyle/>
        <a:p>
          <a:endParaRPr lang="ru-RU"/>
        </a:p>
      </dgm:t>
    </dgm:pt>
    <dgm:pt modelId="{0FEE5A5F-6411-4855-88D7-756D050A1B3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ЕДИНЫЕ СТАНДАРТЫ </a:t>
          </a:r>
          <a:r>
            <a:rPr lang="ru-RU" sz="1800" dirty="0" smtClean="0"/>
            <a:t>образовательного пространства страны</a:t>
          </a:r>
          <a:endParaRPr lang="ru-RU" sz="1800" dirty="0"/>
        </a:p>
      </dgm:t>
    </dgm:pt>
    <dgm:pt modelId="{95C11A2A-88C1-4226-BFC7-54AB0723BDD1}" type="parTrans" cxnId="{DE9AEEB2-57BF-4DD7-9FBF-D4C3A9B710FB}">
      <dgm:prSet/>
      <dgm:spPr/>
      <dgm:t>
        <a:bodyPr/>
        <a:lstStyle/>
        <a:p>
          <a:endParaRPr lang="ru-RU"/>
        </a:p>
      </dgm:t>
    </dgm:pt>
    <dgm:pt modelId="{A594F912-9757-4594-B4D6-47E794B34830}" type="sibTrans" cxnId="{DE9AEEB2-57BF-4DD7-9FBF-D4C3A9B710FB}">
      <dgm:prSet/>
      <dgm:spPr/>
      <dgm:t>
        <a:bodyPr/>
        <a:lstStyle/>
        <a:p>
          <a:endParaRPr lang="ru-RU"/>
        </a:p>
      </dgm:t>
    </dgm:pt>
    <dgm:pt modelId="{617575AB-BBA9-46C0-8FB8-E117622CF972}" type="pres">
      <dgm:prSet presAssocID="{C975245C-8797-4BAE-8DB1-3E05A90FD9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DBA4C-8767-46FD-A497-61040CF66F50}" type="pres">
      <dgm:prSet presAssocID="{D35B4EC0-4F01-44FD-9379-01F283926E96}" presName="node" presStyleLbl="node1" presStyleIdx="0" presStyleCnt="3" custScaleX="134347" custScaleY="113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0BB09-D92C-4DAF-81DF-612BF60769EF}" type="pres">
      <dgm:prSet presAssocID="{D35B4EC0-4F01-44FD-9379-01F283926E96}" presName="spNode" presStyleCnt="0"/>
      <dgm:spPr/>
      <dgm:t>
        <a:bodyPr/>
        <a:lstStyle/>
        <a:p>
          <a:endParaRPr lang="ru-RU"/>
        </a:p>
      </dgm:t>
    </dgm:pt>
    <dgm:pt modelId="{3F2A57F3-D371-4E01-BEA2-C1526F694E8A}" type="pres">
      <dgm:prSet presAssocID="{88F4A62E-EAEE-4CF8-BE47-63C25EBF5C81}" presName="sibTrans" presStyleLbl="sibTrans1D1" presStyleIdx="0" presStyleCnt="3"/>
      <dgm:spPr/>
      <dgm:t>
        <a:bodyPr/>
        <a:lstStyle/>
        <a:p>
          <a:endParaRPr lang="ru-RU"/>
        </a:p>
      </dgm:t>
    </dgm:pt>
    <dgm:pt modelId="{2602CBC9-82F7-44A5-B81B-3DAE0F5B82B3}" type="pres">
      <dgm:prSet presAssocID="{DB57577F-559D-409F-B55D-2D6DC6CB8C09}" presName="node" presStyleLbl="node1" presStyleIdx="1" presStyleCnt="3" custScaleX="135608" custScaleY="110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3592B-C58B-4708-B427-4D24627B0D16}" type="pres">
      <dgm:prSet presAssocID="{DB57577F-559D-409F-B55D-2D6DC6CB8C09}" presName="spNode" presStyleCnt="0"/>
      <dgm:spPr/>
      <dgm:t>
        <a:bodyPr/>
        <a:lstStyle/>
        <a:p>
          <a:endParaRPr lang="ru-RU"/>
        </a:p>
      </dgm:t>
    </dgm:pt>
    <dgm:pt modelId="{E236AA5E-50DF-40EB-AD0D-0F6DAAE74F9B}" type="pres">
      <dgm:prSet presAssocID="{DB5BF8C4-0F1A-450D-B51F-D19517A7804D}" presName="sibTrans" presStyleLbl="sibTrans1D1" presStyleIdx="1" presStyleCnt="3"/>
      <dgm:spPr/>
      <dgm:t>
        <a:bodyPr/>
        <a:lstStyle/>
        <a:p>
          <a:endParaRPr lang="ru-RU"/>
        </a:p>
      </dgm:t>
    </dgm:pt>
    <dgm:pt modelId="{C9E3CC3D-4814-4979-9DFE-690B4A8DF3FC}" type="pres">
      <dgm:prSet presAssocID="{0FEE5A5F-6411-4855-88D7-756D050A1B34}" presName="node" presStyleLbl="node1" presStyleIdx="2" presStyleCnt="3" custScaleX="132133" custScaleY="110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AA50EB-D1D3-4D85-ACE9-A92C467456FD}" type="pres">
      <dgm:prSet presAssocID="{0FEE5A5F-6411-4855-88D7-756D050A1B34}" presName="spNode" presStyleCnt="0"/>
      <dgm:spPr/>
      <dgm:t>
        <a:bodyPr/>
        <a:lstStyle/>
        <a:p>
          <a:endParaRPr lang="ru-RU"/>
        </a:p>
      </dgm:t>
    </dgm:pt>
    <dgm:pt modelId="{28F1660A-7558-4A08-BC67-425AD28BE1A8}" type="pres">
      <dgm:prSet presAssocID="{A594F912-9757-4594-B4D6-47E794B34830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F6CF4096-4A9D-40CE-B455-A87F7812F93A}" type="presOf" srcId="{A594F912-9757-4594-B4D6-47E794B34830}" destId="{28F1660A-7558-4A08-BC67-425AD28BE1A8}" srcOrd="0" destOrd="0" presId="urn:microsoft.com/office/officeart/2005/8/layout/cycle5"/>
    <dgm:cxn modelId="{47AD13AF-9582-4EEE-B5EF-B88F076BFD7A}" srcId="{C975245C-8797-4BAE-8DB1-3E05A90FD931}" destId="{D35B4EC0-4F01-44FD-9379-01F283926E96}" srcOrd="0" destOrd="0" parTransId="{64BC73EE-1F1F-4C42-9D3D-0786EFDAFBA9}" sibTransId="{88F4A62E-EAEE-4CF8-BE47-63C25EBF5C81}"/>
    <dgm:cxn modelId="{DE9AEEB2-57BF-4DD7-9FBF-D4C3A9B710FB}" srcId="{C975245C-8797-4BAE-8DB1-3E05A90FD931}" destId="{0FEE5A5F-6411-4855-88D7-756D050A1B34}" srcOrd="2" destOrd="0" parTransId="{95C11A2A-88C1-4226-BFC7-54AB0723BDD1}" sibTransId="{A594F912-9757-4594-B4D6-47E794B34830}"/>
    <dgm:cxn modelId="{CE503A1E-EC86-4855-A332-F7558E3A12CC}" type="presOf" srcId="{C975245C-8797-4BAE-8DB1-3E05A90FD931}" destId="{617575AB-BBA9-46C0-8FB8-E117622CF972}" srcOrd="0" destOrd="0" presId="urn:microsoft.com/office/officeart/2005/8/layout/cycle5"/>
    <dgm:cxn modelId="{18B3880D-1B19-4920-9E49-14A1B27D0EDE}" type="presOf" srcId="{0FEE5A5F-6411-4855-88D7-756D050A1B34}" destId="{C9E3CC3D-4814-4979-9DFE-690B4A8DF3FC}" srcOrd="0" destOrd="0" presId="urn:microsoft.com/office/officeart/2005/8/layout/cycle5"/>
    <dgm:cxn modelId="{5DEB1C2C-3712-4AF8-A8B0-7CC14A54AAB8}" srcId="{C975245C-8797-4BAE-8DB1-3E05A90FD931}" destId="{DB57577F-559D-409F-B55D-2D6DC6CB8C09}" srcOrd="1" destOrd="0" parTransId="{7BD6E67C-F3EF-493C-9C68-8AB1CE3E4D1A}" sibTransId="{DB5BF8C4-0F1A-450D-B51F-D19517A7804D}"/>
    <dgm:cxn modelId="{469F0C36-8A68-4A01-9324-46AED77DBBF4}" type="presOf" srcId="{DB57577F-559D-409F-B55D-2D6DC6CB8C09}" destId="{2602CBC9-82F7-44A5-B81B-3DAE0F5B82B3}" srcOrd="0" destOrd="0" presId="urn:microsoft.com/office/officeart/2005/8/layout/cycle5"/>
    <dgm:cxn modelId="{235B3DBE-CBD9-4A29-B2EF-BE4CAD1DEEA4}" type="presOf" srcId="{88F4A62E-EAEE-4CF8-BE47-63C25EBF5C81}" destId="{3F2A57F3-D371-4E01-BEA2-C1526F694E8A}" srcOrd="0" destOrd="0" presId="urn:microsoft.com/office/officeart/2005/8/layout/cycle5"/>
    <dgm:cxn modelId="{303AEF60-4185-4786-BAF4-2456CDA6AFD7}" type="presOf" srcId="{DB5BF8C4-0F1A-450D-B51F-D19517A7804D}" destId="{E236AA5E-50DF-40EB-AD0D-0F6DAAE74F9B}" srcOrd="0" destOrd="0" presId="urn:microsoft.com/office/officeart/2005/8/layout/cycle5"/>
    <dgm:cxn modelId="{3A3F30FD-8ED7-46CD-939B-8863C0B4F819}" type="presOf" srcId="{D35B4EC0-4F01-44FD-9379-01F283926E96}" destId="{59EDBA4C-8767-46FD-A497-61040CF66F50}" srcOrd="0" destOrd="0" presId="urn:microsoft.com/office/officeart/2005/8/layout/cycle5"/>
    <dgm:cxn modelId="{F4442D13-E353-4AB7-83D0-454158BC51E1}" type="presParOf" srcId="{617575AB-BBA9-46C0-8FB8-E117622CF972}" destId="{59EDBA4C-8767-46FD-A497-61040CF66F50}" srcOrd="0" destOrd="0" presId="urn:microsoft.com/office/officeart/2005/8/layout/cycle5"/>
    <dgm:cxn modelId="{F8BF6E1F-7A56-4BBF-A893-7CE305704699}" type="presParOf" srcId="{617575AB-BBA9-46C0-8FB8-E117622CF972}" destId="{C500BB09-D92C-4DAF-81DF-612BF60769EF}" srcOrd="1" destOrd="0" presId="urn:microsoft.com/office/officeart/2005/8/layout/cycle5"/>
    <dgm:cxn modelId="{CFBDBE70-99AB-422D-AD79-C81044C5DA1D}" type="presParOf" srcId="{617575AB-BBA9-46C0-8FB8-E117622CF972}" destId="{3F2A57F3-D371-4E01-BEA2-C1526F694E8A}" srcOrd="2" destOrd="0" presId="urn:microsoft.com/office/officeart/2005/8/layout/cycle5"/>
    <dgm:cxn modelId="{66014DF6-E042-437B-A30F-96FB240C7C5B}" type="presParOf" srcId="{617575AB-BBA9-46C0-8FB8-E117622CF972}" destId="{2602CBC9-82F7-44A5-B81B-3DAE0F5B82B3}" srcOrd="3" destOrd="0" presId="urn:microsoft.com/office/officeart/2005/8/layout/cycle5"/>
    <dgm:cxn modelId="{3FC3F346-8E34-406B-9EDB-1F6B90084524}" type="presParOf" srcId="{617575AB-BBA9-46C0-8FB8-E117622CF972}" destId="{B973592B-C58B-4708-B427-4D24627B0D16}" srcOrd="4" destOrd="0" presId="urn:microsoft.com/office/officeart/2005/8/layout/cycle5"/>
    <dgm:cxn modelId="{64D63312-8116-4166-8072-3EA9E113D2E6}" type="presParOf" srcId="{617575AB-BBA9-46C0-8FB8-E117622CF972}" destId="{E236AA5E-50DF-40EB-AD0D-0F6DAAE74F9B}" srcOrd="5" destOrd="0" presId="urn:microsoft.com/office/officeart/2005/8/layout/cycle5"/>
    <dgm:cxn modelId="{6EED7E11-968E-4455-AE89-8D598A4B9016}" type="presParOf" srcId="{617575AB-BBA9-46C0-8FB8-E117622CF972}" destId="{C9E3CC3D-4814-4979-9DFE-690B4A8DF3FC}" srcOrd="6" destOrd="0" presId="urn:microsoft.com/office/officeart/2005/8/layout/cycle5"/>
    <dgm:cxn modelId="{9BC96F7D-A79B-421E-ADA5-58DB6276B525}" type="presParOf" srcId="{617575AB-BBA9-46C0-8FB8-E117622CF972}" destId="{6FAA50EB-D1D3-4D85-ACE9-A92C467456FD}" srcOrd="7" destOrd="0" presId="urn:microsoft.com/office/officeart/2005/8/layout/cycle5"/>
    <dgm:cxn modelId="{F335EAE7-E2B5-4BF9-B754-2ADE2EAED7E7}" type="presParOf" srcId="{617575AB-BBA9-46C0-8FB8-E117622CF972}" destId="{28F1660A-7558-4A08-BC67-425AD28BE1A8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DBA4C-8767-46FD-A497-61040CF66F50}">
      <dsp:nvSpPr>
        <dsp:cNvPr id="0" name=""/>
        <dsp:cNvSpPr/>
      </dsp:nvSpPr>
      <dsp:spPr>
        <a:xfrm>
          <a:off x="2443743" y="-52136"/>
          <a:ext cx="3199137" cy="175823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ЕДИНЫЕ ПОДХОДЫ </a:t>
          </a:r>
          <a:r>
            <a:rPr lang="ru-RU" sz="1800" kern="1200" dirty="0" smtClean="0"/>
            <a:t>к формированию содержания образования и воспитания</a:t>
          </a:r>
          <a:endParaRPr lang="ru-RU" sz="1800" kern="1200" dirty="0"/>
        </a:p>
      </dsp:txBody>
      <dsp:txXfrm>
        <a:off x="2529573" y="33694"/>
        <a:ext cx="3027477" cy="1586577"/>
      </dsp:txXfrm>
    </dsp:sp>
    <dsp:sp modelId="{3F2A57F3-D371-4E01-BEA2-C1526F694E8A}">
      <dsp:nvSpPr>
        <dsp:cNvPr id="0" name=""/>
        <dsp:cNvSpPr/>
      </dsp:nvSpPr>
      <dsp:spPr>
        <a:xfrm>
          <a:off x="1979106" y="826982"/>
          <a:ext cx="4128412" cy="4128412"/>
        </a:xfrm>
        <a:custGeom>
          <a:avLst/>
          <a:gdLst/>
          <a:ahLst/>
          <a:cxnLst/>
          <a:rect l="0" t="0" r="0" b="0"/>
          <a:pathLst>
            <a:path>
              <a:moveTo>
                <a:pt x="3841254" y="1013945"/>
              </a:moveTo>
              <a:arcTo wR="2064206" hR="2064206" stAng="19764978" swAng="161674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2CBC9-82F7-44A5-B81B-3DAE0F5B82B3}">
      <dsp:nvSpPr>
        <dsp:cNvPr id="0" name=""/>
        <dsp:cNvSpPr/>
      </dsp:nvSpPr>
      <dsp:spPr>
        <a:xfrm>
          <a:off x="4216385" y="3070439"/>
          <a:ext cx="3229165" cy="17057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0000"/>
              </a:solidFill>
            </a:rPr>
            <a:t>ЕДИНАЯ СИСТЕМА МОНИТОРИНГА </a:t>
          </a:r>
          <a:r>
            <a:rPr lang="ru-RU" sz="1600" kern="1200" dirty="0" smtClean="0"/>
            <a:t>эффективности деятельности образовательных организаций, органов управления образован</a:t>
          </a:r>
          <a:r>
            <a:rPr lang="ru-RU" sz="1800" kern="1200" dirty="0" smtClean="0"/>
            <a:t>ием</a:t>
          </a:r>
          <a:endParaRPr lang="ru-RU" sz="1800" kern="1200" dirty="0"/>
        </a:p>
      </dsp:txBody>
      <dsp:txXfrm>
        <a:off x="4299651" y="3153705"/>
        <a:ext cx="3062633" cy="1539172"/>
      </dsp:txXfrm>
    </dsp:sp>
    <dsp:sp modelId="{E236AA5E-50DF-40EB-AD0D-0F6DAAE74F9B}">
      <dsp:nvSpPr>
        <dsp:cNvPr id="0" name=""/>
        <dsp:cNvSpPr/>
      </dsp:nvSpPr>
      <dsp:spPr>
        <a:xfrm>
          <a:off x="1979106" y="826982"/>
          <a:ext cx="4128412" cy="4128412"/>
        </a:xfrm>
        <a:custGeom>
          <a:avLst/>
          <a:gdLst/>
          <a:ahLst/>
          <a:cxnLst/>
          <a:rect l="0" t="0" r="0" b="0"/>
          <a:pathLst>
            <a:path>
              <a:moveTo>
                <a:pt x="2588332" y="4060762"/>
              </a:moveTo>
              <a:arcTo wR="2064206" hR="2064206" stAng="4517453" swAng="176620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CC3D-4814-4979-9DFE-690B4A8DF3FC}">
      <dsp:nvSpPr>
        <dsp:cNvPr id="0" name=""/>
        <dsp:cNvSpPr/>
      </dsp:nvSpPr>
      <dsp:spPr>
        <a:xfrm>
          <a:off x="682449" y="3070709"/>
          <a:ext cx="3146417" cy="170516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ЕДИНЫЕ СТАНДАРТЫ </a:t>
          </a:r>
          <a:r>
            <a:rPr lang="ru-RU" sz="1800" kern="1200" dirty="0" smtClean="0"/>
            <a:t>образовательного пространства страны</a:t>
          </a:r>
          <a:endParaRPr lang="ru-RU" sz="1800" kern="1200" dirty="0"/>
        </a:p>
      </dsp:txBody>
      <dsp:txXfrm>
        <a:off x="765688" y="3153948"/>
        <a:ext cx="2979939" cy="1538685"/>
      </dsp:txXfrm>
    </dsp:sp>
    <dsp:sp modelId="{28F1660A-7558-4A08-BC67-425AD28BE1A8}">
      <dsp:nvSpPr>
        <dsp:cNvPr id="0" name=""/>
        <dsp:cNvSpPr/>
      </dsp:nvSpPr>
      <dsp:spPr>
        <a:xfrm>
          <a:off x="1979106" y="826982"/>
          <a:ext cx="4128412" cy="4128412"/>
        </a:xfrm>
        <a:custGeom>
          <a:avLst/>
          <a:gdLst/>
          <a:ahLst/>
          <a:cxnLst/>
          <a:rect l="0" t="0" r="0" b="0"/>
          <a:pathLst>
            <a:path>
              <a:moveTo>
                <a:pt x="4145" y="1933450"/>
              </a:moveTo>
              <a:arcTo wR="2064206" hR="2064206" stAng="11017908" swAng="161702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2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21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01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3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8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2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16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F86AA-127D-4A5E-BB96-4078A7B029A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E3E24-4DF7-416C-A217-E547ADD07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5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mp.iuorao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microsoft.com/office/2007/relationships/hdphoto" Target="../media/hdphoto30.wdp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oollady.ru/pic/0004/043/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236" r="392" b="466"/>
          <a:stretch/>
        </p:blipFill>
        <p:spPr bwMode="auto">
          <a:xfrm>
            <a:off x="0" y="0"/>
            <a:ext cx="12192000" cy="6845904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Прямоугольник 5"/>
          <p:cNvSpPr/>
          <p:nvPr/>
        </p:nvSpPr>
        <p:spPr>
          <a:xfrm>
            <a:off x="2807369" y="553106"/>
            <a:ext cx="9095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Государственная политика в сфере общего образования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8148" y="5091448"/>
            <a:ext cx="10282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Стратегия развития общего образования: повышение качества образовательных результатов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780" y="1674999"/>
            <a:ext cx="70585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Без современного качественного доступного образования, причем во всех регионах страны, невозможно добиться ничего в сфере развития. Должен, безусловно, соблюдаться базовый принцип системы российского образования — это справедливость, то есть доступность качественного образования для каждого ребенка в соответствии с его интересами и способностями, причем независимо от того, где он живет — в городе или деревне, в Москве или любом другом регионе страны, независимо от того, где учится — в государственной школе или частной, и, конечно, независимо от социального статуса и доходов родителей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61158" y="4030462"/>
            <a:ext cx="38661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Выступление Владимира Путина на заседании президиума Госсовета, посвящённом улучшению качества образования 25.08.2021г.,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672" y="1655749"/>
            <a:ext cx="4457962" cy="230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332" y="263273"/>
            <a:ext cx="1781175" cy="64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3579" y="2094074"/>
            <a:ext cx="31951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Перевод школ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РЕГИОНАЛЬНЫЙ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УРОВЕНЬ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4470" y="1487156"/>
            <a:ext cx="4716028" cy="43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332" y="263273"/>
            <a:ext cx="1781175" cy="64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6824" y="91097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2023 год – ГОД ПЕДАГОГА и НАСТАВНИКА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4159" y="1280305"/>
            <a:ext cx="6689599" cy="4553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591" y="6095738"/>
            <a:ext cx="39624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02" y="621102"/>
            <a:ext cx="10151496" cy="57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822" y="418349"/>
            <a:ext cx="8557403" cy="58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350" y="552659"/>
            <a:ext cx="9812836" cy="54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543" y="984738"/>
            <a:ext cx="9365580" cy="44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8" y="2553390"/>
            <a:ext cx="8846620" cy="3304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78286" y="478092"/>
            <a:ext cx="5345723" cy="15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421" y="699059"/>
            <a:ext cx="4154915" cy="10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984938"/>
              </p:ext>
            </p:extLst>
          </p:nvPr>
        </p:nvGraphicFramePr>
        <p:xfrm>
          <a:off x="1218067" y="552657"/>
          <a:ext cx="9681784" cy="597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417">
                  <a:extLst>
                    <a:ext uri="{9D8B030D-6E8A-4147-A177-3AD203B41FA5}">
                      <a16:colId xmlns:a16="http://schemas.microsoft.com/office/drawing/2014/main" val="3923635268"/>
                    </a:ext>
                  </a:extLst>
                </a:gridCol>
                <a:gridCol w="5687367">
                  <a:extLst>
                    <a:ext uri="{9D8B030D-6E8A-4147-A177-3AD203B41FA5}">
                      <a16:colId xmlns:a16="http://schemas.microsoft.com/office/drawing/2014/main" val="2459859240"/>
                    </a:ext>
                  </a:extLst>
                </a:gridCol>
              </a:tblGrid>
              <a:tr h="5978771">
                <a:tc>
                  <a:txBody>
                    <a:bodyPr/>
                    <a:lstStyle/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«Школа </a:t>
                      </a:r>
                      <a:r>
                        <a:rPr lang="ru-RU" sz="1050" b="0" i="0" kern="1200" dirty="0" err="1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России» (ссылка на сайт:</a:t>
                      </a:r>
                      <a:r>
                        <a:rPr lang="ru-RU" sz="1050" b="0" i="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50" b="0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https://smp.iuorao.ru/</a:t>
                      </a:r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является механизмом реализации базового принципа системы российского образования, сформулированного Президентом Российской Федерации В.В. Путиным: «справедливость, то есть доступность качественного образования для каждого ребенка в соответствии с его интересами и способностями. причем независимо от того, где он живет – в городе или деревне, в Москве или любом другом регионе страны, независимо от того, где учится – в государственной школе или частной, и, конечно, независимо от социального статуса и доходов родителей» (заседание президиума Государственного Совета по вопросу о задачах субъектов Российской Федерации в сфере общего образования 25 августа 2021 г.).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направлен на реализацию Указа Президента Российской Федерации от 21 июля 2020 г. № 474 «О национальных целях развития Российской Федерации на период до 2030 года», на достижение целей, целевых показателей и результатов национального проекта «Образование».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Целью концепции проекта «Школа </a:t>
                      </a:r>
                      <a:r>
                        <a:rPr lang="ru-RU" sz="1050" b="0" i="0" kern="1200" dirty="0" err="1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России» является системное описание ключевых характеристик и параметров эталонной модели школы, обеспечивающих оптимальные (необходимые и достаточные) качественные условия обучения и воспитания каждого школьника в современных социально-экономических и геополитических реалиях для формирования и воплощения идеологии «единого образовательного пространства».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Миссия «Школы </a:t>
                      </a:r>
                      <a:r>
                        <a:rPr lang="ru-RU" sz="1050" b="0" i="0" kern="1200" dirty="0" err="1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России»: центр образования, воспитания и просвещения, объединяющий территориально и духовно детей и взрослых, разные поколения, разные профессии, разные социальные группы для обретения смысла жизни через познание, созидание, нравственные ценности для творческого построения будущего каждого и всех в России.</a:t>
                      </a:r>
                      <a:endParaRPr lang="ru-RU" sz="1050" b="0" i="0" kern="1200" dirty="0">
                        <a:solidFill>
                          <a:srgbClr val="0062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Задачи концепции проекта «Школа </a:t>
                      </a:r>
                      <a:r>
                        <a:rPr lang="ru-RU" sz="1050" b="1" i="0" kern="1200" dirty="0" err="1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050" b="1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России»:</a:t>
                      </a:r>
                      <a:endParaRPr lang="ru-RU" sz="1050" b="0" i="0" kern="1200" dirty="0" smtClean="0">
                        <a:solidFill>
                          <a:srgbClr val="0062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Определение единых магистральных направлений деятельности школ, формирующих единое образовательное пространство.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эталонной модели школы будущего с выделением единых критериев и активностей (учитывающих в том числе этнокультурные особенности) ее функционирования, обеспечивающей доступность качественного образования и предоставляющей равные возможности для всех обучающихся.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механизмов синхронизации и взаимодействия образовательных и учебных процессов (рабочие учебные программы, учебное расписание занятий, оценочные процедуры результатов обучения, линейка учебников, показателей деятельности) в существующей системе школьного образования, нормативных и методических документов, создание мотивирующих инструментов саморазвития и роста общеобразовательных организаций.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Закрепление статуса учителя как основополагающего элемента в системе качественного российского образования и становления российской гражданственности подрастающего поколения.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механизмов вовлечения и поддержки семьи в процесс социализации, выбора жизненного пути, формирования мировоззрения и субъективного благополучия ребёнка.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личностных результатов, обучающихся на основе развития их самосознания, самоопределения, </a:t>
                      </a:r>
                      <a:r>
                        <a:rPr lang="ru-RU" sz="1050" b="0" i="0" kern="1200" dirty="0" err="1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смыслообразования</a:t>
                      </a:r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морально-этической ориентации.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Закрепление всеобщей ответственности за качественное отечественное образование подрастающего поколения страны (родители, государство, профессиональные и бизнес-сообщества, средства массовой информации, общественные объединения, местные территориальные сообщества).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Единое образовательное пространство – инструмент формирования и палитра </a:t>
                      </a:r>
                      <a:r>
                        <a:rPr lang="ru-RU" sz="1050" b="0" i="0" kern="1200" dirty="0" err="1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смыслообразования</a:t>
                      </a:r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желаемого «образа будущего» российской отечественной школы – системы требований к деятельности школы, которые являются ее программой развития. При этом механизмы, пути и способы достижения обозначенных целей у каждой школы могут быть собственные, уникальные и неповторимые.</a:t>
                      </a:r>
                    </a:p>
                    <a:p>
                      <a:r>
                        <a:rPr lang="ru-RU" sz="1050" b="0" i="0" kern="1200" dirty="0" smtClean="0">
                          <a:solidFill>
                            <a:srgbClr val="0062A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проекта предполагается создание своего рода «настольной книги» директора школы, в которую войдут примеры, образцы, шаблоны документов и программ, регламентов и календарно-тематических планов, единого штатного расписания, кейсы лучших практик, мероприятий и событий. В этой книге каждый директор – и начинающий руководитель, и опытный мэтр, – найдёт для себя необходимые инструменты для включения в свою практику, которые нужны ему для того, чтобы его школа стала ещё интереснее, профессиональнее и успешнее – и маленькая школа в селе, и большой образовательный комплекс в городе, и «обычная среднестатистическая школа».</a:t>
                      </a:r>
                      <a:endParaRPr lang="ru-RU" sz="1050" b="0" i="0" kern="1200" dirty="0">
                        <a:solidFill>
                          <a:srgbClr val="0062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26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027" y="937862"/>
            <a:ext cx="9129469" cy="51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123" y="960365"/>
            <a:ext cx="8912888" cy="51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oollady.ru/pic/0004/043/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236" r="392" b="466"/>
          <a:stretch/>
        </p:blipFill>
        <p:spPr bwMode="auto">
          <a:xfrm>
            <a:off x="0" y="0"/>
            <a:ext cx="12192000" cy="6845904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Прямоугольник 5"/>
          <p:cNvSpPr/>
          <p:nvPr/>
        </p:nvSpPr>
        <p:spPr>
          <a:xfrm>
            <a:off x="2807369" y="553106"/>
            <a:ext cx="9095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Государственная политика в сфере общего образования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9011" y="5645446"/>
            <a:ext cx="10282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Стратегия развития общего образования: повышение качества образовательных результатов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971" y="1574811"/>
            <a:ext cx="9005978" cy="3002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85070" y="3602038"/>
            <a:ext cx="2518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С.С.Кравцов</a:t>
            </a:r>
            <a:r>
              <a:rPr lang="ru-RU" sz="1400" dirty="0" smtClean="0"/>
              <a:t>. Всероссийское совещание «Перспективные задачи развития образования. Октябрь, 2022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770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9526" y="930310"/>
            <a:ext cx="8906621" cy="49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779" y="1013207"/>
            <a:ext cx="9296248" cy="5457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1024" y="381837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1024" y="381837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820" y="854110"/>
            <a:ext cx="9868898" cy="56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3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922" y="903979"/>
            <a:ext cx="9387395" cy="54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26" y="11343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704" y="1205803"/>
            <a:ext cx="9801885" cy="473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26" y="11343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0402" y="1022421"/>
            <a:ext cx="9842882" cy="54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26" y="11343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585" y="811439"/>
            <a:ext cx="9593215" cy="573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26" y="11343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044" y="1024933"/>
            <a:ext cx="9951674" cy="56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9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139" y="873285"/>
            <a:ext cx="10106986" cy="54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9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251" y="790543"/>
            <a:ext cx="10064338" cy="57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463773_16-p-fon-dlya-prezentatsii-pro-konstitutsiyu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8379" y="476032"/>
            <a:ext cx="8742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ЕДИНАЯ ДИНАМИЧНО РАЗВИВАЮЩАЯСЯ СИСТЕМА ОБРАЗОВАНИЯ РОССИИ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51504555"/>
              </p:ext>
            </p:extLst>
          </p:nvPr>
        </p:nvGraphicFramePr>
        <p:xfrm>
          <a:off x="1975852" y="1122363"/>
          <a:ext cx="8128000" cy="518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 flipH="1">
            <a:off x="4371690" y="3017392"/>
            <a:ext cx="3336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ГАРАНТИЯ РАВЕНСТВА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РЕСУРСОВ, УСЛОВИЙ, ВОЗМОЖНОСТЕЙ и ПОВЫШЕНИЯ КАЧЕСТВА РЕЗУЛЬТАТОВ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9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6576" y="969471"/>
            <a:ext cx="9616273" cy="588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9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141" y="904352"/>
            <a:ext cx="10168932" cy="55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9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94304" y="11343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317" y="159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4780" y="1042131"/>
            <a:ext cx="9377537" cy="53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9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72757" y="708396"/>
            <a:ext cx="755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</a:t>
            </a:r>
            <a:r>
              <a:rPr lang="ru-RU" b="1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b="1" dirty="0" smtClean="0">
                <a:solidFill>
                  <a:srgbClr val="FF0000"/>
                </a:solidFill>
              </a:rPr>
              <a:t> России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7912" y="54955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Единое образовательное пространство (обучение и воспитание): критерии образа будущего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380" y="1412211"/>
            <a:ext cx="9056182" cy="47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463773_16-p-fon-dlya-prezentatsii-pro-konstitutsiyu-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519964" y="3139033"/>
            <a:ext cx="5602775" cy="360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462" y="257908"/>
            <a:ext cx="6963508" cy="63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463773_16-p-fon-dlya-prezentatsii-pro-konstitutsiyu-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7" y="-1664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759" y="596541"/>
            <a:ext cx="7928149" cy="5331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09" y="1581371"/>
            <a:ext cx="3409950" cy="3362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09" y="504142"/>
            <a:ext cx="30003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ollady.ru/pic/0004/043/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760" y="1789316"/>
            <a:ext cx="7843157" cy="4177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021" y="633047"/>
            <a:ext cx="554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ФУНКЦИОНАЛЬНАЯ ГРАМОТНОСТЬ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artinkin.net/uploads/posts/2021-04/1617606125_53-p-flag-rossii-fon-dlya-prezentatsii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5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880" y="0"/>
            <a:ext cx="11519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12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463773_16-p-fon-dlya-prezentatsii-pro-konstitutsiyu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8379" y="476032"/>
            <a:ext cx="8742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ЕДИНАЯ ДИНАМИЧНО РАЗВИВАЮЩАЯСЯ СИСТЕМА ОБРАЗОВАНИЯ РОССИИ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13" y="1776111"/>
            <a:ext cx="9330687" cy="41405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0332" y="998231"/>
            <a:ext cx="6811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МОДЕЛЬ ВВЕДЕНИЯ ОБНОВЛЕННЫХ ФГОС НАЧАЛЬНОГО ОБЩЕГО И ОСНОВНОГО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0247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463773_16-p-fon-dlya-prezentatsii-pro-konstitutsiyu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8379" y="476032"/>
            <a:ext cx="8742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ЕДИНАЯ ДИНАМИЧНО РАЗВИВАЮЩАЯСЯ СИСТЕМА ОБРАЗОВАНИЯ РОССИИ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332" y="878201"/>
            <a:ext cx="6811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ФГОС СРЕДНЕГО ОБЩЕГО </a:t>
            </a:r>
            <a:r>
              <a:rPr lang="ru-RU" sz="2000" dirty="0">
                <a:solidFill>
                  <a:srgbClr val="FF0000"/>
                </a:solidFill>
              </a:rPr>
              <a:t>ОБРАЗОВАНИЯ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1999" y="1284763"/>
            <a:ext cx="4549635" cy="5185767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ФГОС СОО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35 ПРИМЕРНЫХ </a:t>
            </a:r>
            <a:r>
              <a:rPr lang="ru-RU" sz="1600" dirty="0">
                <a:solidFill>
                  <a:schemeClr val="bg1"/>
                </a:solidFill>
              </a:rPr>
              <a:t>РАБОЧИХ ПРОГРАММ для </a:t>
            </a:r>
            <a:r>
              <a:rPr lang="ru-RU" sz="1600" dirty="0" smtClean="0">
                <a:solidFill>
                  <a:schemeClr val="bg1"/>
                </a:solidFill>
              </a:rPr>
              <a:t>СОО: </a:t>
            </a:r>
            <a:r>
              <a:rPr lang="ru-RU" sz="1600" dirty="0">
                <a:solidFill>
                  <a:schemeClr val="bg1"/>
                </a:solidFill>
              </a:rPr>
              <a:t>базовый и углубленный </a:t>
            </a:r>
            <a:r>
              <a:rPr lang="ru-RU" sz="1600" dirty="0" smtClean="0">
                <a:solidFill>
                  <a:schemeClr val="bg1"/>
                </a:solidFill>
              </a:rPr>
              <a:t>уровень.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Конкретизированы </a:t>
            </a:r>
            <a:r>
              <a:rPr lang="ru-RU" sz="1600" dirty="0">
                <a:solidFill>
                  <a:schemeClr val="bg1"/>
                </a:solidFill>
              </a:rPr>
              <a:t>и детализированы личностные, предметные и </a:t>
            </a:r>
            <a:r>
              <a:rPr lang="ru-RU" sz="1600" dirty="0" err="1">
                <a:solidFill>
                  <a:schemeClr val="bg1"/>
                </a:solidFill>
              </a:rPr>
              <a:t>метапредметные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результаты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Подготовлен </a:t>
            </a:r>
            <a:r>
              <a:rPr lang="ru-RU" sz="1600" dirty="0">
                <a:solidFill>
                  <a:schemeClr val="bg1"/>
                </a:solidFill>
              </a:rPr>
              <a:t>проект приказа «О внесении изменений в федеральный государственный образовательный стандарт среднего общего образования, утвержденный приказом Министерства образования и науки Российской Федерации от 17 мая 2012 г. № 413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Проект </a:t>
            </a:r>
            <a:r>
              <a:rPr lang="ru-RU" sz="1600" dirty="0">
                <a:solidFill>
                  <a:schemeClr val="bg1"/>
                </a:solidFill>
              </a:rPr>
              <a:t>приказа размещен на сайте </a:t>
            </a:r>
            <a:r>
              <a:rPr lang="ru-RU" sz="1600" dirty="0" smtClean="0">
                <a:solidFill>
                  <a:schemeClr val="bg1"/>
                </a:solidFill>
              </a:rPr>
              <a:t>regulation.gov.ru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4907" y="1667498"/>
            <a:ext cx="57538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ИТОГОВОЕ СОЧИНЕНИЕ</a:t>
            </a:r>
          </a:p>
          <a:p>
            <a:pPr marL="342900" indent="-342900">
              <a:buAutoNum type="arabicPeriod"/>
            </a:pPr>
            <a:r>
              <a:rPr lang="ru-RU" dirty="0" smtClean="0"/>
              <a:t>Создается закрытый Банк тем итогового сочинения на основе разработанных в 2014-2021 годах тем сочинений.</a:t>
            </a:r>
          </a:p>
          <a:p>
            <a:pPr marL="342900" indent="-342900">
              <a:buAutoNum type="arabicPeriod"/>
            </a:pPr>
            <a:r>
              <a:rPr lang="ru-RU" dirty="0" smtClean="0"/>
              <a:t>Публикуются в открытом информационном пространстве названия разделов и подразделов Банка тем с комментариями, а также образец тем итогового сочинения.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Расширяются возможности выбора темы: каждый комплект будет включать не 5, а 6 тем – по две темы из каждого раздела Банка.</a:t>
            </a:r>
          </a:p>
          <a:p>
            <a:pPr marL="342900" indent="-342900">
              <a:buAutoNum type="arabicPeriod"/>
            </a:pPr>
            <a:r>
              <a:rPr lang="ru-RU" dirty="0" smtClean="0"/>
              <a:t>Комплекты тем итогового сочинения 2022-2023 учебного года собираются только из тем сочинений, использованных в прошлые годы.</a:t>
            </a:r>
          </a:p>
          <a:p>
            <a:pPr marL="342900" indent="-342900">
              <a:buAutoNum type="arabicPeriod"/>
            </a:pPr>
            <a:r>
              <a:rPr lang="ru-RU" dirty="0" smtClean="0"/>
              <a:t>Итоговое сочинение сохраняет </a:t>
            </a:r>
            <a:r>
              <a:rPr lang="ru-RU" dirty="0" err="1" smtClean="0"/>
              <a:t>литературоцентричный</a:t>
            </a:r>
            <a:r>
              <a:rPr lang="ru-RU" dirty="0" smtClean="0"/>
              <a:t> и </a:t>
            </a:r>
            <a:r>
              <a:rPr lang="ru-RU" dirty="0" err="1" smtClean="0"/>
              <a:t>надпредметный</a:t>
            </a:r>
            <a:r>
              <a:rPr lang="ru-RU" dirty="0" smtClean="0"/>
              <a:t> характер.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4335" y="207633"/>
            <a:ext cx="5296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ЕДИНОЕ СОДЕРЖАНИЕ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240" y="949970"/>
            <a:ext cx="8628611" cy="5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5002" y="283746"/>
            <a:ext cx="5296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ЕДИНОЕ СОДЕРЖАНИЕ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945" y="1122218"/>
            <a:ext cx="3960244" cy="503063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Скругленный прямоугольник 4"/>
          <p:cNvSpPr/>
          <p:nvPr/>
        </p:nvSpPr>
        <p:spPr>
          <a:xfrm>
            <a:off x="1604356" y="822867"/>
            <a:ext cx="4768678" cy="5902285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ФГОС СОО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35 ПРИМЕРНЫХ </a:t>
            </a:r>
            <a:r>
              <a:rPr lang="ru-RU" dirty="0">
                <a:solidFill>
                  <a:schemeClr val="bg1"/>
                </a:solidFill>
              </a:rPr>
              <a:t>РАБОЧИХ ПРОГРАММ для </a:t>
            </a:r>
            <a:r>
              <a:rPr lang="ru-RU" dirty="0" smtClean="0">
                <a:solidFill>
                  <a:schemeClr val="bg1"/>
                </a:solidFill>
              </a:rPr>
              <a:t>СОО: </a:t>
            </a:r>
            <a:r>
              <a:rPr lang="ru-RU" dirty="0">
                <a:solidFill>
                  <a:schemeClr val="bg1"/>
                </a:solidFill>
              </a:rPr>
              <a:t>базовый и углубленный </a:t>
            </a:r>
            <a:r>
              <a:rPr lang="ru-RU" dirty="0" smtClean="0">
                <a:solidFill>
                  <a:schemeClr val="bg1"/>
                </a:solidFill>
              </a:rPr>
              <a:t>уровень.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Конкретизированы </a:t>
            </a:r>
            <a:r>
              <a:rPr lang="ru-RU" dirty="0">
                <a:solidFill>
                  <a:schemeClr val="bg1"/>
                </a:solidFill>
              </a:rPr>
              <a:t>и детализированы личностные, предметные и </a:t>
            </a:r>
            <a:r>
              <a:rPr lang="ru-RU" dirty="0" err="1">
                <a:solidFill>
                  <a:schemeClr val="bg1"/>
                </a:solidFill>
              </a:rPr>
              <a:t>метапредметные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результаты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Подготовлен </a:t>
            </a:r>
            <a:r>
              <a:rPr lang="ru-RU" dirty="0">
                <a:solidFill>
                  <a:schemeClr val="bg1"/>
                </a:solidFill>
              </a:rPr>
              <a:t>проект приказа «О внесении изменений в федеральный государственный образовательный стандарт среднего общего образования, утвержденный приказом Министерства образования и науки Российской Федерации от 17 мая 2012 г. № 413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Проект </a:t>
            </a:r>
            <a:r>
              <a:rPr lang="ru-RU" dirty="0">
                <a:solidFill>
                  <a:schemeClr val="bg1"/>
                </a:solidFill>
              </a:rPr>
              <a:t>приказа размещен на сайте </a:t>
            </a:r>
            <a:r>
              <a:rPr lang="ru-RU" dirty="0" smtClean="0">
                <a:solidFill>
                  <a:schemeClr val="bg1"/>
                </a:solidFill>
              </a:rPr>
              <a:t>regulation.gov.ru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5002" y="283746"/>
            <a:ext cx="3790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КЛЮЧЕВЫЕ НАПРАВЛЕНИЯ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235" y="984936"/>
            <a:ext cx="3324898" cy="5092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4349" y="2025406"/>
            <a:ext cx="3661305" cy="2350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0933" y="1659467"/>
            <a:ext cx="389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КАЧЕСТВО ОБРАЗОВАНИЯ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3067" y="6258278"/>
            <a:ext cx="787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ЕДИНОЕ ОБРАЗОВАТЕЛЬНОЕ ПРОСТРАНСТВО (ОБУЧЕНИЕ И ВОСПИТАНИЕ) </a:t>
            </a:r>
          </a:p>
        </p:txBody>
      </p:sp>
    </p:spTree>
    <p:extLst>
      <p:ext uri="{BB962C8B-B14F-4D97-AF65-F5344CB8AC3E}">
        <p14:creationId xmlns:p14="http://schemas.microsoft.com/office/powerpoint/2010/main" val="20855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7oom.ru/powerpoint/fon-dlya-prezentacii-bloknot-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5002" y="283746"/>
            <a:ext cx="5063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Разработка Федеральных программ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80020" y="6000127"/>
            <a:ext cx="787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ЕДИНОЕ ОБРАЗОВАТЕЛЬНОЕ ПРОСТРАНСТВО (ОБУЧЕНИЕ И ВОСПИТАНИЕ)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8218" y="1350578"/>
            <a:ext cx="5178829" cy="4044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932" y="745411"/>
            <a:ext cx="17811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990</Words>
  <Application>Microsoft Office PowerPoint</Application>
  <PresentationFormat>Широкоэкранный</PresentationFormat>
  <Paragraphs>91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Yu Gothic UI Semibold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Кычкина Антонина Анатольевна</dc:creator>
  <cp:lastModifiedBy>Кычкина Антонина Анатольевна</cp:lastModifiedBy>
  <cp:revision>57</cp:revision>
  <dcterms:created xsi:type="dcterms:W3CDTF">2022-10-27T13:37:58Z</dcterms:created>
  <dcterms:modified xsi:type="dcterms:W3CDTF">2022-10-28T08:54:48Z</dcterms:modified>
</cp:coreProperties>
</file>